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30"/>
  </p:notesMasterIdLst>
  <p:sldIdLst>
    <p:sldId id="257" r:id="rId6"/>
    <p:sldId id="258" r:id="rId7"/>
    <p:sldId id="256" r:id="rId8"/>
    <p:sldId id="312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13" r:id="rId18"/>
    <p:sldId id="305" r:id="rId19"/>
    <p:sldId id="314" r:id="rId20"/>
    <p:sldId id="315" r:id="rId21"/>
    <p:sldId id="308" r:id="rId22"/>
    <p:sldId id="309" r:id="rId23"/>
    <p:sldId id="310" r:id="rId24"/>
    <p:sldId id="311" r:id="rId25"/>
    <p:sldId id="316" r:id="rId26"/>
    <p:sldId id="296" r:id="rId27"/>
    <p:sldId id="297" r:id="rId28"/>
    <p:sldId id="3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5205-C4B4-454F-B475-34240CB020C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8FDD-6FE8-4BA5-9210-2C01C58A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3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4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9544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528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1D18-892C-EE57-AB85-99C2747FD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DD20-15AF-DD97-2C66-49301DA37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C6E4-3770-E901-7778-25455D4F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00E-6903-1717-7AF7-AADFA814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8CDF-5067-A69C-BACA-8D889721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D15F-C245-A359-2453-1230BDE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83B2-093E-FC27-6C8C-5BFF6676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E0A6-3712-CD27-8CF5-8C9BDF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81971-7C95-7EE5-E106-33A91864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1507-ECCB-DD14-F1DF-D71395B5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CC767-DFFB-ECF7-25C8-C850823E3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0739E-A36B-86BD-11F3-16A46C1F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ECED-BF26-A6BC-7725-BF972F0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580D-F01A-4FD2-32C6-7345463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81B9-0350-8B49-A2ED-024D710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8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31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83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1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6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6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0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7F71-52ED-94B7-A151-F0EA5E8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A1D2-8729-B10A-38B9-0F3E2BB9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AA24-63B8-8B91-F9D2-827CD0A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E24-C099-2812-393E-736953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359-007B-2F71-7619-ACB10C8C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1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51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510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5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53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167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902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7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039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7B8D-1527-D618-892B-9E382CF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8A64-8907-0BCA-1753-374AC0B8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8DEA-E8FF-3B29-ACDC-C1733704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0AA5A-EBFC-CB0C-450A-7B1381B0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8028-F871-1820-0CAC-3B200A7D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7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36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11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88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1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016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1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20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9064-1047-C098-34F7-F0282CC7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E881-84B4-BECB-47EA-C6661135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EC73-814D-5238-98C4-FD16E372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C742-3E11-D955-22E1-43B970DA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1C72-81DD-E379-9766-1A9B490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F1731-CDBC-2BA5-032C-EC20B9B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6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5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93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51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325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203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79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812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76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56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A32-3CE8-8364-F2EA-1AF0E5DF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D3A-6ED6-C7C7-1FB3-F5A391E8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B65F-B65F-514D-D3E4-C899C751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AD25-FA56-FEA5-4541-8721307B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03D2-71B9-090A-9EB1-C3E17B6B4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30E5D-8524-72B2-5163-9CA95F1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72A3-6EE9-DEBD-9573-C4D13859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A6826-BF59-DBB3-E689-A814285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94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306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3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08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8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5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74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3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07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7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20-CAC4-8AB9-C3DC-4F1FD10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7097-AA82-6E54-E076-C901C44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99ACD-5FC7-C0F0-2176-6E173C2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B82B-B631-F7C5-DFE4-5AA66B2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C162B-16BE-E458-0921-7EA96F6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9B3EA-EA3A-8798-783C-268C5033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B31D-C0BE-6292-5852-9305E20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1143-D629-A314-D798-74940B5C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9838-AF1F-F0A0-F330-F580967E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F08C-30C9-B08D-D47C-0D776F23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0426-B362-083B-AA2B-0DC3A0D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FD97-500D-B452-9302-A6FDA33C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3009-F364-EAE5-B829-01B7E065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900-E43A-FB98-57A8-E744837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60067-691B-7CE8-EAED-E8CB02C2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8D8D-19D6-7980-1EF6-284FCF6A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791C-60F2-A421-6CD8-FB99EBCE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FB84-30F0-5ED0-8472-C5BDCF4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B94-6514-3D0D-E2BB-09454D5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B06F-A281-8DCD-1AE4-D1376704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A95C-1E0C-D22D-5901-2E853F009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941B-822B-5D65-E265-362286A9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60E-13ED-4851-A9EC-E0749CB27C9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AE93-8489-09C8-622C-BCC3E55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91FA-E139-52C9-4D1C-27FEB5AB1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5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359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582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7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06E3-5330-7E20-2A50-35595259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9" y="1515821"/>
            <a:ext cx="6632371" cy="471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26B8-B81F-CAED-835D-13CB685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585"/>
            <a:ext cx="3531496" cy="43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9282F-165F-0300-E9CA-17C61CCF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890090"/>
            <a:ext cx="11155332" cy="30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22C-FF97-F710-E798-AD7BE2F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6197-00F3-CA16-2A54-509725D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06" y="2814096"/>
            <a:ext cx="5040142" cy="40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E48C9-0350-295D-82B9-AF420B0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56" y="2175675"/>
            <a:ext cx="3124487" cy="25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7948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E6137-BD83-0306-660A-FF70625F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1" y="250238"/>
            <a:ext cx="5399398" cy="21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0B121-2989-A901-74BB-EBB2DD27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0" y="1486002"/>
            <a:ext cx="6300000" cy="45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ECE9-578B-98F2-8CB8-854B903B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1" y="2265818"/>
            <a:ext cx="10390476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2F8EF-E974-764C-70D0-BCC3C4DB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9" y="6342076"/>
            <a:ext cx="11339857" cy="5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6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0CE-13EF-21F2-5983-0A95853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 to archive this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6691-C84D-D558-4FE2-695C41E0A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Creation a seed or genes</a:t>
            </a:r>
          </a:p>
          <a:p>
            <a:r>
              <a:rPr lang="en-US" dirty="0"/>
              <a:t>Recompile the microRNA metadata on a practical accessible way</a:t>
            </a:r>
          </a:p>
          <a:p>
            <a:r>
              <a:rPr lang="en-US" dirty="0"/>
              <a:t>Integrate the microRNA data with the genes</a:t>
            </a:r>
          </a:p>
          <a:p>
            <a:r>
              <a:rPr lang="en-US" dirty="0"/>
              <a:t>Select the gene and microRNA players</a:t>
            </a:r>
          </a:p>
          <a:p>
            <a:r>
              <a:rPr lang="en-US" dirty="0"/>
              <a:t>Generate the model with selected genes and microRNA</a:t>
            </a:r>
          </a:p>
          <a:p>
            <a:r>
              <a:rPr lang="en-US" dirty="0"/>
              <a:t>Validation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0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8A3B-75A9-E84A-C7F5-831F5FDD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sz="4400" dirty="0"/>
              <a:t>Differential expression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6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E3DC-5274-D723-2BD0-F50FEC63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80674-82F6-035D-98A0-DE19418CA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23903"/>
              </p:ext>
            </p:extLst>
          </p:nvPr>
        </p:nvGraphicFramePr>
        <p:xfrm>
          <a:off x="838200" y="2759075"/>
          <a:ext cx="10515600" cy="260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285689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5138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22688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8309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36807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N.Experiments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non-healty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3396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397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3210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3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26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20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547F-7D71-1CDA-5A14-984F1D5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87ECB5-A4E4-069B-1D87-E04EE7C6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05265"/>
              </p:ext>
            </p:extLst>
          </p:nvPr>
        </p:nvGraphicFramePr>
        <p:xfrm>
          <a:off x="638175" y="2282825"/>
          <a:ext cx="10915650" cy="260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02">
                  <a:extLst>
                    <a:ext uri="{9D8B030D-6E8A-4147-A177-3AD203B41FA5}">
                      <a16:colId xmlns:a16="http://schemas.microsoft.com/office/drawing/2014/main" val="3426105795"/>
                    </a:ext>
                  </a:extLst>
                </a:gridCol>
                <a:gridCol w="882923">
                  <a:extLst>
                    <a:ext uri="{9D8B030D-6E8A-4147-A177-3AD203B41FA5}">
                      <a16:colId xmlns:a16="http://schemas.microsoft.com/office/drawing/2014/main" val="3721719030"/>
                    </a:ext>
                  </a:extLst>
                </a:gridCol>
                <a:gridCol w="691620">
                  <a:extLst>
                    <a:ext uri="{9D8B030D-6E8A-4147-A177-3AD203B41FA5}">
                      <a16:colId xmlns:a16="http://schemas.microsoft.com/office/drawing/2014/main" val="3829058436"/>
                    </a:ext>
                  </a:extLst>
                </a:gridCol>
                <a:gridCol w="813330">
                  <a:extLst>
                    <a:ext uri="{9D8B030D-6E8A-4147-A177-3AD203B41FA5}">
                      <a16:colId xmlns:a16="http://schemas.microsoft.com/office/drawing/2014/main" val="2852891582"/>
                    </a:ext>
                  </a:extLst>
                </a:gridCol>
                <a:gridCol w="7077075">
                  <a:extLst>
                    <a:ext uri="{9D8B030D-6E8A-4147-A177-3AD203B41FA5}">
                      <a16:colId xmlns:a16="http://schemas.microsoft.com/office/drawing/2014/main" val="422468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Max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12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GSE152558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Tharakan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R.,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Piao, Y., Gorospe, M.,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62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GSE164471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Tumasian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III, R. A., Harish, A., Kundu, G., Yang, J. H.,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Gonzalez-Freire, M., ...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54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GSE157585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&gt;65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Kulkarni, A. S., Peck, B. D., Walton, R. G., Kern, P. A., Mar, J. C., Windham, S. T., ... &amp; Peterson, C. A. (2020).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21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GSE87105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Mercken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E. M., Capri,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Carboneau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B. A., Conte,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Heidler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J., Santoro, A., ... &amp; de Cabo, R. (2017)..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01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086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D887B-3AFA-6780-9AD4-20158F6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3" y="643466"/>
            <a:ext cx="7846574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" y="2140875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29" y="2140875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715" y="2014833"/>
            <a:ext cx="2226710" cy="235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173B-F8DC-39E3-EF77-6B4D695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6" y="5978461"/>
            <a:ext cx="10092568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9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831960" y="2320560"/>
            <a:ext cx="8571240" cy="175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Computational approaches for the therapeutic target discovery to ame-liorate muscle wasting during aging and disease </a:t>
            </a:r>
            <a:endParaRPr kumimoji="0" lang="en-IE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831960" y="4407480"/>
            <a:ext cx="7687440" cy="115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Msc Karen Guerrero Vazquez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Katarzyna Whysall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Pilib O Broin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873C-3748-D270-F2BB-45C7F630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29C9-C255-4A45-FA75-980407D637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Quality evaluation: </a:t>
            </a:r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Trimming adapters: </a:t>
            </a:r>
            <a:r>
              <a:rPr lang="en-US" dirty="0" err="1"/>
              <a:t>cutadapt</a:t>
            </a:r>
            <a:endParaRPr lang="en-US" dirty="0"/>
          </a:p>
          <a:p>
            <a:r>
              <a:rPr lang="en-US" dirty="0"/>
              <a:t>Pseudo alignment: </a:t>
            </a:r>
            <a:r>
              <a:rPr lang="en-US" dirty="0" err="1"/>
              <a:t>Kallisto</a:t>
            </a:r>
            <a:endParaRPr lang="en-US" dirty="0"/>
          </a:p>
          <a:p>
            <a:r>
              <a:rPr lang="en-US" dirty="0" err="1"/>
              <a:t>Mappint</a:t>
            </a:r>
            <a:r>
              <a:rPr lang="en-US" dirty="0"/>
              <a:t> to Ensemble: </a:t>
            </a:r>
            <a:r>
              <a:rPr lang="en-US" dirty="0" err="1"/>
              <a:t>tximport</a:t>
            </a:r>
            <a:endParaRPr lang="en-US" dirty="0"/>
          </a:p>
          <a:p>
            <a:r>
              <a:rPr lang="en-US" dirty="0" err="1"/>
              <a:t>Analysisi</a:t>
            </a:r>
            <a:r>
              <a:rPr lang="en-US" dirty="0"/>
              <a:t>: DESeq2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81E14-403F-943F-5697-8C1B9674D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Adjusted P-value: 0.1</a:t>
            </a:r>
          </a:p>
          <a:p>
            <a:r>
              <a:rPr lang="en-US" dirty="0" err="1"/>
              <a:t>LogFold</a:t>
            </a:r>
            <a:r>
              <a:rPr lang="en-US" dirty="0"/>
              <a:t> Change: 1.0</a:t>
            </a:r>
          </a:p>
        </p:txBody>
      </p:sp>
    </p:spTree>
    <p:extLst>
      <p:ext uri="{BB962C8B-B14F-4D97-AF65-F5344CB8AC3E}">
        <p14:creationId xmlns:p14="http://schemas.microsoft.com/office/powerpoint/2010/main" val="218814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F296-7503-232B-08CA-895FD6C1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, art&#10;&#10;Description automatically generated">
            <a:extLst>
              <a:ext uri="{FF2B5EF4-FFF2-40B4-BE49-F238E27FC236}">
                <a16:creationId xmlns:a16="http://schemas.microsoft.com/office/drawing/2014/main" id="{9EDE4834-A7AE-A216-9EDC-D404170EF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27" y="1825625"/>
            <a:ext cx="9906546" cy="4351338"/>
          </a:xfrm>
        </p:spPr>
      </p:pic>
    </p:spTree>
    <p:extLst>
      <p:ext uri="{BB962C8B-B14F-4D97-AF65-F5344CB8AC3E}">
        <p14:creationId xmlns:p14="http://schemas.microsoft.com/office/powerpoint/2010/main" val="211205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31960" y="3078360"/>
            <a:ext cx="8210520" cy="211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Thank You</a:t>
            </a:r>
            <a:endParaRPr kumimoji="0" lang="en-IE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78680" y="2831760"/>
            <a:ext cx="7687440" cy="59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Acknowledgements</a:t>
            </a:r>
            <a:endParaRPr kumimoji="0" lang="en-IE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778680" y="3597120"/>
            <a:ext cx="7687440" cy="15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presentation has emanated from research conducted with the financial support of Science Foundation Ireland under Grant number [18/CRT/6214 ]</a:t>
            </a:r>
            <a:endParaRPr kumimoji="0" lang="en-I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CF4E-A6FB-C662-E5C8-3AE3086B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1B09-14AD-9E2F-9D96-C23ACDC6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analysis: muscle during time</a:t>
            </a:r>
          </a:p>
          <a:p>
            <a:r>
              <a:rPr lang="en-US" dirty="0" err="1"/>
              <a:t>MiRKat</a:t>
            </a:r>
            <a:r>
              <a:rPr lang="en-US" dirty="0"/>
              <a:t> DB; An integrated database for microRNAs</a:t>
            </a:r>
          </a:p>
          <a:p>
            <a:r>
              <a:rPr lang="en-US" dirty="0" err="1"/>
              <a:t>miRKat</a:t>
            </a:r>
            <a:r>
              <a:rPr lang="en-US" dirty="0"/>
              <a:t>; Algorithms for the selection of microRNA targets</a:t>
            </a:r>
          </a:p>
          <a:p>
            <a:endParaRPr lang="en-US" dirty="0"/>
          </a:p>
          <a:p>
            <a:r>
              <a:rPr lang="en-US" dirty="0"/>
              <a:t>Bonus:</a:t>
            </a:r>
          </a:p>
          <a:p>
            <a:r>
              <a:rPr lang="en-US" dirty="0"/>
              <a:t>Execution of selected microRNAs in vitro (?)</a:t>
            </a:r>
          </a:p>
        </p:txBody>
      </p:sp>
    </p:spTree>
    <p:extLst>
      <p:ext uri="{BB962C8B-B14F-4D97-AF65-F5344CB8AC3E}">
        <p14:creationId xmlns:p14="http://schemas.microsoft.com/office/powerpoint/2010/main" val="424583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072E14-18EA-62D0-7250-9C888794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926" y="557444"/>
            <a:ext cx="10972440" cy="609398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A8CE5B-CDD3-20BB-E67B-11B1822AD41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2702647"/>
            <a:ext cx="10972440" cy="31023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 to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Objective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Differential expression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New database to easer access to microRNA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Network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Work in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8790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The problem…</a:t>
            </a:r>
          </a:p>
        </p:txBody>
      </p:sp>
    </p:spTree>
    <p:extLst>
      <p:ext uri="{BB962C8B-B14F-4D97-AF65-F5344CB8AC3E}">
        <p14:creationId xmlns:p14="http://schemas.microsoft.com/office/powerpoint/2010/main" val="40379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E8FE-92EE-70A8-0D16-251CD030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9" y="278884"/>
            <a:ext cx="11338661" cy="4339021"/>
          </a:xfrm>
          <a:prstGeom prst="rect">
            <a:avLst/>
          </a:prstGeom>
        </p:spPr>
      </p:pic>
      <p:pic>
        <p:nvPicPr>
          <p:cNvPr id="2" name="Picture 4" descr="USP 797 (June 3, 2019 Reg Change)">
            <a:extLst>
              <a:ext uri="{FF2B5EF4-FFF2-40B4-BE49-F238E27FC236}">
                <a16:creationId xmlns:a16="http://schemas.microsoft.com/office/drawing/2014/main" id="{93757272-C3D5-F168-F389-7B65226A8D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05" y="3190449"/>
            <a:ext cx="2854910" cy="28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4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B85-E636-1287-C531-115FFF42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72" y="2378287"/>
            <a:ext cx="4318856" cy="21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E2C5D-372F-F6B8-64C5-76BDBF2F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8" t="-1" r="25504" b="16330"/>
          <a:stretch/>
        </p:blipFill>
        <p:spPr>
          <a:xfrm>
            <a:off x="838199" y="1367963"/>
            <a:ext cx="10515602" cy="4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614D2-63A9-D12F-7210-33EFEFB0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29" y="391708"/>
            <a:ext cx="6119142" cy="60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4C4B9-DE03-BC0C-9733-F5AE17B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67" y="982525"/>
            <a:ext cx="9009865" cy="48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412</Words>
  <Application>Microsoft Office PowerPoint</Application>
  <PresentationFormat>Widescreen</PresentationFormat>
  <Paragraphs>95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Table of contents</vt:lpstr>
      <vt:lpstr>The problem…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MicroRNA (miRNAs)</vt:lpstr>
      <vt:lpstr>MicroRNA (miRNAs)</vt:lpstr>
      <vt:lpstr>PowerPoint Presentation</vt:lpstr>
      <vt:lpstr>Objective</vt:lpstr>
      <vt:lpstr>PowerPoint Presentation</vt:lpstr>
      <vt:lpstr>What are we going to do to archive this goal?</vt:lpstr>
      <vt:lpstr>Differential expression analysis</vt:lpstr>
      <vt:lpstr>PowerPoint Presentation</vt:lpstr>
      <vt:lpstr>Experiments</vt:lpstr>
      <vt:lpstr>PowerPoint Presentation</vt:lpstr>
      <vt:lpstr>Differential expression </vt:lpstr>
      <vt:lpstr>PowerPoint Presentation</vt:lpstr>
      <vt:lpstr>PowerPoint Presentation</vt:lpstr>
      <vt:lpstr>PowerPoint Presentation</vt:lpstr>
      <vt:lpstr>Chapters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 Vazquez, Karen</dc:creator>
  <cp:lastModifiedBy>Guerrero Vazquez, Karen</cp:lastModifiedBy>
  <cp:revision>5</cp:revision>
  <dcterms:created xsi:type="dcterms:W3CDTF">2023-05-18T20:29:33Z</dcterms:created>
  <dcterms:modified xsi:type="dcterms:W3CDTF">2023-05-23T09:49:22Z</dcterms:modified>
</cp:coreProperties>
</file>